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79" r:id="rId4"/>
    <p:sldId id="258" r:id="rId5"/>
    <p:sldId id="259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282" r:id="rId36"/>
    <p:sldId id="283" r:id="rId37"/>
    <p:sldId id="284" r:id="rId38"/>
    <p:sldId id="285" r:id="rId39"/>
    <p:sldId id="286" r:id="rId40"/>
    <p:sldId id="287" r:id="rId41"/>
    <p:sldId id="317" r:id="rId42"/>
    <p:sldId id="288" r:id="rId43"/>
    <p:sldId id="289" r:id="rId44"/>
    <p:sldId id="290" r:id="rId45"/>
    <p:sldId id="291" r:id="rId46"/>
    <p:sldId id="292" r:id="rId47"/>
    <p:sldId id="294" r:id="rId48"/>
    <p:sldId id="295" r:id="rId49"/>
    <p:sldId id="293" r:id="rId50"/>
    <p:sldId id="296" r:id="rId51"/>
    <p:sldId id="297" r:id="rId52"/>
    <p:sldId id="299" r:id="rId53"/>
    <p:sldId id="298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16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7" autoAdjust="0"/>
    <p:restoredTop sz="94218" autoAdjust="0"/>
  </p:normalViewPr>
  <p:slideViewPr>
    <p:cSldViewPr snapToGrid="0" snapToObjects="1">
      <p:cViewPr varScale="1">
        <p:scale>
          <a:sx n="120" d="100"/>
          <a:sy n="120" d="100"/>
        </p:scale>
        <p:origin x="17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3200" b="1" dirty="0"/>
              <a:t>Deep Learning for Natural Language Processing</a:t>
            </a:r>
            <a:br>
              <a:rPr lang="en-US" sz="3200" b="1" dirty="0"/>
            </a:br>
            <a:r>
              <a:rPr lang="en-US" sz="3200" b="1" dirty="0"/>
              <a:t>DLNLP 5: Feed Forward Neural Networks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Mihai Surdeanu </a:t>
            </a:r>
            <a:r>
              <a:rPr lang="en-US" sz="2800" dirty="0">
                <a:solidFill>
                  <a:schemeClr val="tx1"/>
                </a:solidFill>
              </a:rPr>
              <a:t>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24AA-23C8-5D4E-825A-BE2C2FD2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09714-7332-7448-AF70-1F3A20F09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input vector x describes one data point</a:t>
            </a:r>
          </a:p>
          <a:p>
            <a:pPr lvl="2"/>
            <a:r>
              <a:rPr lang="en-US" dirty="0"/>
              <a:t>Collection of explicit features (what we have seen so far), or</a:t>
            </a:r>
          </a:p>
          <a:p>
            <a:pPr lvl="2"/>
            <a:r>
              <a:rPr lang="en-US" dirty="0"/>
              <a:t>A numerical representation of the input (based on word embeddings, next lecture)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42105-89BB-F34B-BA58-BE1771F7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F7CD-4A16-5641-A8FE-85A77736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D28A6-ABAE-964B-AE20-2DE34DA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B3DD4D-D8E8-0349-8B08-62D35424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6" y="1367491"/>
            <a:ext cx="6678208" cy="4988859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60B46167-9382-2E4E-9811-81E8987AF1F3}"/>
              </a:ext>
            </a:extLst>
          </p:cNvPr>
          <p:cNvSpPr txBox="1"/>
          <p:nvPr/>
        </p:nvSpPr>
        <p:spPr>
          <a:xfrm>
            <a:off x="2980337" y="2616047"/>
            <a:ext cx="1591663" cy="283193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670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7A3-74B2-9F44-A57F-6ED3C307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9691E-0F6F-EE47-A367-A22ACF70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F89E-70FB-5649-97FB-174EC1F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517434"/>
            <a:ext cx="6454588" cy="10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1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7A3-74B2-9F44-A57F-6ED3C307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9691E-0F6F-EE47-A367-A22ACF70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F89E-70FB-5649-97FB-174EC1F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517434"/>
            <a:ext cx="6454588" cy="1046452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0AA86384-5354-FA48-80A2-DA6D55D54AB7}"/>
              </a:ext>
            </a:extLst>
          </p:cNvPr>
          <p:cNvSpPr txBox="1"/>
          <p:nvPr/>
        </p:nvSpPr>
        <p:spPr>
          <a:xfrm>
            <a:off x="1277043" y="2660870"/>
            <a:ext cx="551757" cy="67400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C0CA671-D02A-1342-877A-08BDD0F692D9}"/>
              </a:ext>
            </a:extLst>
          </p:cNvPr>
          <p:cNvSpPr/>
          <p:nvPr/>
        </p:nvSpPr>
        <p:spPr>
          <a:xfrm>
            <a:off x="1488140" y="3914637"/>
            <a:ext cx="1846730" cy="1103619"/>
          </a:xfrm>
          <a:prstGeom prst="wedgeRoundRectCallout">
            <a:avLst>
              <a:gd name="adj1" fmla="val -44362"/>
              <a:gd name="adj2" fmla="val -969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(or activation) of this neuron</a:t>
            </a:r>
          </a:p>
        </p:txBody>
      </p:sp>
    </p:spTree>
    <p:extLst>
      <p:ext uri="{BB962C8B-B14F-4D97-AF65-F5344CB8AC3E}">
        <p14:creationId xmlns:p14="http://schemas.microsoft.com/office/powerpoint/2010/main" val="140598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7A3-74B2-9F44-A57F-6ED3C307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9691E-0F6F-EE47-A367-A22ACF70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F89E-70FB-5649-97FB-174EC1F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517434"/>
            <a:ext cx="6454588" cy="1046452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A0C40536-E84E-8D4C-8713-B71A310B9D97}"/>
              </a:ext>
            </a:extLst>
          </p:cNvPr>
          <p:cNvSpPr txBox="1"/>
          <p:nvPr/>
        </p:nvSpPr>
        <p:spPr>
          <a:xfrm>
            <a:off x="3078948" y="2714658"/>
            <a:ext cx="632439" cy="647107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4E3EC58-C39B-FB42-9F13-334EF8A08014}"/>
              </a:ext>
            </a:extLst>
          </p:cNvPr>
          <p:cNvSpPr/>
          <p:nvPr/>
        </p:nvSpPr>
        <p:spPr>
          <a:xfrm>
            <a:off x="3316939" y="4093932"/>
            <a:ext cx="2483226" cy="1419362"/>
          </a:xfrm>
          <a:prstGeom prst="wedgeRoundRectCallout">
            <a:avLst>
              <a:gd name="adj1" fmla="val -44362"/>
              <a:gd name="adj2" fmla="val -969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Inputs to this neuron, i.e., activations of neurons in the previous layer</a:t>
            </a:r>
          </a:p>
        </p:txBody>
      </p:sp>
    </p:spTree>
    <p:extLst>
      <p:ext uri="{BB962C8B-B14F-4D97-AF65-F5344CB8AC3E}">
        <p14:creationId xmlns:p14="http://schemas.microsoft.com/office/powerpoint/2010/main" val="381990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7A3-74B2-9F44-A57F-6ED3C307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9691E-0F6F-EE47-A367-A22ACF70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F89E-70FB-5649-97FB-174EC1F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517434"/>
            <a:ext cx="6454588" cy="1046452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3448984C-C8E8-3C4C-857F-340F6723DBF3}"/>
              </a:ext>
            </a:extLst>
          </p:cNvPr>
          <p:cNvSpPr txBox="1"/>
          <p:nvPr/>
        </p:nvSpPr>
        <p:spPr>
          <a:xfrm>
            <a:off x="2227301" y="2517434"/>
            <a:ext cx="982064" cy="104645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25BA363-1A7A-134E-BB9A-323201CE7196}"/>
              </a:ext>
            </a:extLst>
          </p:cNvPr>
          <p:cNvSpPr/>
          <p:nvPr/>
        </p:nvSpPr>
        <p:spPr>
          <a:xfrm>
            <a:off x="2519080" y="4300120"/>
            <a:ext cx="2483226" cy="1051809"/>
          </a:xfrm>
          <a:prstGeom prst="wedgeRoundRectCallout">
            <a:avLst>
              <a:gd name="adj1" fmla="val -42918"/>
              <a:gd name="adj2" fmla="val -10978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Weights of the edges connecting layer </a:t>
            </a:r>
            <a:r>
              <a:rPr lang="en-US" i="1" dirty="0"/>
              <a:t>l - 1 </a:t>
            </a:r>
            <a:r>
              <a:rPr lang="en-US" dirty="0"/>
              <a:t>with layer </a:t>
            </a:r>
            <a:r>
              <a:rPr lang="en-US" i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858988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7A3-74B2-9F44-A57F-6ED3C307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9691E-0F6F-EE47-A367-A22ACF70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EF89E-70FB-5649-97FB-174EC1F5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2517434"/>
            <a:ext cx="6454588" cy="1046452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EF7E50B0-13F1-9D4E-94F3-A7CB4DB38C58}"/>
              </a:ext>
            </a:extLst>
          </p:cNvPr>
          <p:cNvSpPr txBox="1"/>
          <p:nvPr/>
        </p:nvSpPr>
        <p:spPr>
          <a:xfrm>
            <a:off x="1940430" y="2645389"/>
            <a:ext cx="399358" cy="79054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0512659-C7A6-8049-B893-A557836B445E}"/>
              </a:ext>
            </a:extLst>
          </p:cNvPr>
          <p:cNvSpPr/>
          <p:nvPr/>
        </p:nvSpPr>
        <p:spPr>
          <a:xfrm>
            <a:off x="1940430" y="4129790"/>
            <a:ext cx="2483226" cy="1051809"/>
          </a:xfrm>
          <a:prstGeom prst="wedgeRoundRectCallout">
            <a:avLst>
              <a:gd name="adj1" fmla="val -42918"/>
              <a:gd name="adj2" fmla="val -10978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Nonlinear function such as sigmoid (or tanh,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00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F7CD-4A16-5641-A8FE-85A77736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D28A6-ABAE-964B-AE20-2DE34DA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B3DD4D-D8E8-0349-8B08-62D35424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6" y="1367491"/>
            <a:ext cx="6678208" cy="4988859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60B46167-9382-2E4E-9811-81E8987AF1F3}"/>
              </a:ext>
            </a:extLst>
          </p:cNvPr>
          <p:cNvSpPr txBox="1"/>
          <p:nvPr/>
        </p:nvSpPr>
        <p:spPr>
          <a:xfrm>
            <a:off x="5096008" y="2553294"/>
            <a:ext cx="2676392" cy="283193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68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C57D-16F7-6F47-996E-B41FA1DB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5355D-0624-A648-8576-29190225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neuron per class to be learned</a:t>
            </a:r>
          </a:p>
          <a:p>
            <a:pPr lvl="1"/>
            <a:r>
              <a:rPr lang="en-US" dirty="0"/>
              <a:t>For example, we need 3 neurons to learn a review classifier that outputs: positive, neutral, negative.</a:t>
            </a:r>
          </a:p>
          <a:p>
            <a:r>
              <a:rPr lang="en-US" dirty="0"/>
              <a:t>Output scores may be converted to a probability distribution using the </a:t>
            </a:r>
            <a:r>
              <a:rPr lang="en-US" dirty="0" err="1"/>
              <a:t>softmax</a:t>
            </a:r>
            <a:r>
              <a:rPr lang="en-US" dirty="0"/>
              <a:t> function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: takes a bunch of values and converts them to values in the [0, 1] interval such that they sum up to 1.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4FF021-C776-9840-9CDB-3071D1D06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3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047C-4C41-BC4A-B137-DB48166A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FFNNs can be linear functions </a:t>
            </a:r>
            <a:br>
              <a:rPr lang="en-US" dirty="0"/>
            </a:br>
            <a:r>
              <a:rPr lang="en-US" sz="3600" dirty="0"/>
              <a:t>(when f is a pass-through function: f(x) = x)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380BB-557A-BC45-9EC9-A5D35121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A5B57-65F9-3A4D-ADDC-2914BEB4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38" y="1595718"/>
            <a:ext cx="3105524" cy="226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of feed-forward neural networks (FFNNs)</a:t>
            </a:r>
          </a:p>
          <a:p>
            <a:r>
              <a:rPr lang="en-US" dirty="0"/>
              <a:t>Learning algorithm for FFNNs</a:t>
            </a:r>
          </a:p>
          <a:p>
            <a:r>
              <a:rPr lang="en-US" dirty="0"/>
              <a:t>Equations of back-propagation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047C-4C41-BC4A-B137-DB48166A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FFNNs can be linear functions </a:t>
            </a:r>
            <a:br>
              <a:rPr lang="en-US" dirty="0"/>
            </a:br>
            <a:r>
              <a:rPr lang="en-US" sz="3600" dirty="0"/>
              <a:t>(when f is a pass-through function: f(x) = x)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380BB-557A-BC45-9EC9-A5D35121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75969A-BC6C-B84A-94DE-32BBB9B7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5" y="1820551"/>
            <a:ext cx="7449670" cy="24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0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A711-BDB9-754C-BA23-7D19E22C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A09B-90E8-DB42-91F3-37C442C8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/>
          <a:lstStyle/>
          <a:p>
            <a:r>
              <a:rPr lang="en-US" dirty="0"/>
              <a:t>Each layer can be described by this simpler equation that relies on matrices and vectors: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Lower case, bold font = vector</a:t>
            </a:r>
          </a:p>
          <a:p>
            <a:r>
              <a:rPr lang="en-US" dirty="0"/>
              <a:t>Upper case, bold font = matrix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DA139-8321-C640-AFB7-36556A9F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FA4FF-3D83-8C47-BD5B-B475E485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70" y="2805953"/>
            <a:ext cx="4633259" cy="83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97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A711-BDB9-754C-BA23-7D19E22C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A09B-90E8-DB42-91F3-37C442C8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58153"/>
          </a:xfrm>
        </p:spPr>
        <p:txBody>
          <a:bodyPr/>
          <a:lstStyle/>
          <a:p>
            <a:r>
              <a:rPr lang="en-US" dirty="0"/>
              <a:t>Each layer can be described by this simpler equation that relies on matrices and vectors: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DA139-8321-C640-AFB7-36556A9F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FA4FF-3D83-8C47-BD5B-B475E485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70" y="2805953"/>
            <a:ext cx="4633259" cy="833320"/>
          </a:xfrm>
          <a:prstGeom prst="rect">
            <a:avLst/>
          </a:prstGeom>
        </p:spPr>
      </p:pic>
      <p:sp>
        <p:nvSpPr>
          <p:cNvPr id="7" name="Google Shape;1579;p219">
            <a:extLst>
              <a:ext uri="{FF2B5EF4-FFF2-40B4-BE49-F238E27FC236}">
                <a16:creationId xmlns:a16="http://schemas.microsoft.com/office/drawing/2014/main" id="{694C49E0-2393-A34A-B0C8-0CB5AF868566}"/>
              </a:ext>
            </a:extLst>
          </p:cNvPr>
          <p:cNvSpPr txBox="1"/>
          <p:nvPr/>
        </p:nvSpPr>
        <p:spPr>
          <a:xfrm>
            <a:off x="2255369" y="2834719"/>
            <a:ext cx="604371" cy="80348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BC41D4-C47A-5A4F-BAA7-ACA0B6061AF7}"/>
              </a:ext>
            </a:extLst>
          </p:cNvPr>
          <p:cNvSpPr/>
          <p:nvPr/>
        </p:nvSpPr>
        <p:spPr>
          <a:xfrm>
            <a:off x="2371912" y="4346815"/>
            <a:ext cx="2483226" cy="628598"/>
          </a:xfrm>
          <a:prstGeom prst="wedgeRoundRectCallout">
            <a:avLst>
              <a:gd name="adj1" fmla="val -42557"/>
              <a:gd name="adj2" fmla="val -1497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All</a:t>
            </a:r>
            <a:r>
              <a:rPr lang="en-US" dirty="0"/>
              <a:t> activations in layer </a:t>
            </a:r>
            <a:r>
              <a:rPr lang="en-US" i="1" dirty="0"/>
              <a:t>l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E36FD94-B5FB-AE40-A9A5-1B32E7E20E39}"/>
              </a:ext>
            </a:extLst>
          </p:cNvPr>
          <p:cNvSpPr/>
          <p:nvPr/>
        </p:nvSpPr>
        <p:spPr>
          <a:xfrm>
            <a:off x="4989605" y="4343052"/>
            <a:ext cx="2720041" cy="628598"/>
          </a:xfrm>
          <a:prstGeom prst="wedgeRoundRectCallout">
            <a:avLst>
              <a:gd name="adj1" fmla="val -43279"/>
              <a:gd name="adj2" fmla="val -14400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All</a:t>
            </a:r>
            <a:r>
              <a:rPr lang="en-US" dirty="0"/>
              <a:t> activations in layer </a:t>
            </a:r>
            <a:r>
              <a:rPr lang="en-US" i="1" dirty="0"/>
              <a:t>l - 1</a:t>
            </a:r>
          </a:p>
        </p:txBody>
      </p:sp>
      <p:sp>
        <p:nvSpPr>
          <p:cNvPr id="12" name="Google Shape;1579;p219">
            <a:extLst>
              <a:ext uri="{FF2B5EF4-FFF2-40B4-BE49-F238E27FC236}">
                <a16:creationId xmlns:a16="http://schemas.microsoft.com/office/drawing/2014/main" id="{65007EA3-B7E9-D24A-9C8D-66B41213CDA3}"/>
              </a:ext>
            </a:extLst>
          </p:cNvPr>
          <p:cNvSpPr txBox="1"/>
          <p:nvPr/>
        </p:nvSpPr>
        <p:spPr>
          <a:xfrm>
            <a:off x="4774451" y="2834719"/>
            <a:ext cx="1007784" cy="82741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12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A711-BDB9-754C-BA23-7D19E22C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BA09B-90E8-DB42-91F3-37C442C8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58153"/>
          </a:xfrm>
        </p:spPr>
        <p:txBody>
          <a:bodyPr/>
          <a:lstStyle/>
          <a:p>
            <a:r>
              <a:rPr lang="en-US" dirty="0"/>
              <a:t>Each layer can be described by this simpler equation that relies on matrices and vectors: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DA139-8321-C640-AFB7-36556A9F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FA4FF-3D83-8C47-BD5B-B475E485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370" y="2805953"/>
            <a:ext cx="4633259" cy="833320"/>
          </a:xfrm>
          <a:prstGeom prst="rect">
            <a:avLst/>
          </a:prstGeom>
        </p:spPr>
      </p:pic>
      <p:sp>
        <p:nvSpPr>
          <p:cNvPr id="7" name="Google Shape;1579;p219">
            <a:extLst>
              <a:ext uri="{FF2B5EF4-FFF2-40B4-BE49-F238E27FC236}">
                <a16:creationId xmlns:a16="http://schemas.microsoft.com/office/drawing/2014/main" id="{694C49E0-2393-A34A-B0C8-0CB5AF868566}"/>
              </a:ext>
            </a:extLst>
          </p:cNvPr>
          <p:cNvSpPr txBox="1"/>
          <p:nvPr/>
        </p:nvSpPr>
        <p:spPr>
          <a:xfrm>
            <a:off x="3761440" y="2805953"/>
            <a:ext cx="864348" cy="83332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3BC41D4-C47A-5A4F-BAA7-ACA0B6061AF7}"/>
              </a:ext>
            </a:extLst>
          </p:cNvPr>
          <p:cNvSpPr/>
          <p:nvPr/>
        </p:nvSpPr>
        <p:spPr>
          <a:xfrm>
            <a:off x="3958665" y="4364744"/>
            <a:ext cx="2483226" cy="628598"/>
          </a:xfrm>
          <a:prstGeom prst="wedgeRoundRectCallout">
            <a:avLst>
              <a:gd name="adj1" fmla="val -42557"/>
              <a:gd name="adj2" fmla="val -1497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All</a:t>
            </a:r>
            <a:r>
              <a:rPr lang="en-US" dirty="0"/>
              <a:t> weights connecting layer </a:t>
            </a:r>
            <a:r>
              <a:rPr lang="en-US" i="1" dirty="0"/>
              <a:t>l – 1 </a:t>
            </a:r>
            <a:r>
              <a:rPr lang="en-US" dirty="0"/>
              <a:t>with layer </a:t>
            </a:r>
            <a:r>
              <a:rPr lang="en-US" i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514642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3DE1-607B-5B4C-823B-BF751FD30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FFNNs are generalizations of the perceptron and 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47CA-4E1E-A447-90DE-E9C0D837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Perceptron</a:t>
            </a:r>
          </a:p>
          <a:p>
            <a:pPr lvl="1"/>
            <a:r>
              <a:rPr lang="en-US" dirty="0"/>
              <a:t>No intermediate layers</a:t>
            </a:r>
          </a:p>
          <a:p>
            <a:pPr lvl="1"/>
            <a:r>
              <a:rPr lang="en-US" dirty="0"/>
              <a:t>f(x) = x</a:t>
            </a:r>
          </a:p>
          <a:p>
            <a:pPr lvl="1"/>
            <a:r>
              <a:rPr lang="en-US" dirty="0"/>
              <a:t>Single output neuron; no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Binary logistic regression</a:t>
            </a:r>
          </a:p>
          <a:p>
            <a:pPr lvl="1"/>
            <a:r>
              <a:rPr lang="en-US" dirty="0"/>
              <a:t>No intermediate layers</a:t>
            </a:r>
          </a:p>
          <a:p>
            <a:pPr lvl="1"/>
            <a:r>
              <a:rPr lang="en-US" dirty="0"/>
              <a:t>f(x) = sigmoid(x)</a:t>
            </a:r>
          </a:p>
          <a:p>
            <a:pPr lvl="1"/>
            <a:r>
              <a:rPr lang="en-US" dirty="0"/>
              <a:t>Single output neuron; no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Multiclass logistic regression</a:t>
            </a:r>
          </a:p>
          <a:p>
            <a:pPr lvl="1"/>
            <a:r>
              <a:rPr lang="en-US" dirty="0"/>
              <a:t>No intermediate layers</a:t>
            </a:r>
          </a:p>
          <a:p>
            <a:pPr lvl="1"/>
            <a:r>
              <a:rPr lang="en-US" dirty="0"/>
              <a:t>f(x) = x</a:t>
            </a:r>
          </a:p>
          <a:p>
            <a:pPr lvl="1"/>
            <a:r>
              <a:rPr lang="en-US" dirty="0"/>
              <a:t>Multiple output neurons with </a:t>
            </a:r>
            <a:r>
              <a:rPr lang="en-US" dirty="0" err="1"/>
              <a:t>softmax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6AF0A-4C63-D94E-9434-B86A9C44C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67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FE1C0E-786B-334B-A7C0-666A49E1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1CEB39-1CE9-4147-A068-1CAEB8471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C3808-8000-EF4A-A8C8-E5AC9395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13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9962FB-4C73-824B-B42F-CB44E5A5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 intuition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4CC5A-59F5-F04C-9855-0AC99E1E3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descent, exactly the same as the one used for logistic regression!</a:t>
            </a:r>
          </a:p>
          <a:p>
            <a:r>
              <a:rPr lang="en-US" dirty="0"/>
              <a:t>“Knob turning”</a:t>
            </a:r>
          </a:p>
          <a:p>
            <a:pPr lvl="1"/>
            <a:r>
              <a:rPr lang="en-US" dirty="0"/>
              <a:t>”knob” = weight of an edge</a:t>
            </a:r>
          </a:p>
          <a:p>
            <a:pPr lvl="1"/>
            <a:r>
              <a:rPr lang="en-US" dirty="0"/>
              <a:t>If a neuron increases the probability of an incorrect prediction, its knobs will be turned down. </a:t>
            </a:r>
          </a:p>
          <a:p>
            <a:pPr lvl="1"/>
            <a:r>
              <a:rPr lang="en-US" dirty="0"/>
              <a:t>If a neuron increases the probability of a correct prediction, its knobs will be turned up.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F2998-5E59-7D4B-9A73-CEF2BA46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BD3D1-F4E0-3446-8F7D-4D4B41E5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DDE35-BA44-FA4B-BE7B-568A9FB0C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3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C76DE-CCC5-124F-92CA-2C0862EE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084DE-0448-F540-9ADB-C24F46F64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38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265C27-7013-1440-A771-D48D7869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ADEA6-559C-6843-A43B-BBA627E3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6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EC2A3-1A60-6C47-844C-40529F4C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49CE2-490F-9540-91F2-DCDE7107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1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7377D-4BBF-A842-AF36-358B4913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34B7D-87F2-8E40-B628-1E284DC5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94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C3C409-41F6-D940-82D1-E51037D6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3BB71-4A56-3F4B-8BB6-130691D0E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9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1BDF-1A85-F643-9AE4-78EA9591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0EEA3-0472-9343-8E04-E22DACD0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57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8423C-404F-8C46-8878-9979F5B99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87FAA-249A-AD4A-A926-21E340F78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93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A4382-EDCA-0B49-A66B-14EE8166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2EF6C-A24F-B643-BFCF-D8B08E7E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57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A4382-EDCA-0B49-A66B-14EE8166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2EF6C-A24F-B643-BFCF-D8B08E7E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28994AD9-AB74-224D-88EB-8DD958C91A1B}"/>
              </a:ext>
            </a:extLst>
          </p:cNvPr>
          <p:cNvSpPr txBox="1"/>
          <p:nvPr/>
        </p:nvSpPr>
        <p:spPr>
          <a:xfrm>
            <a:off x="2891864" y="1416423"/>
            <a:ext cx="398183" cy="43927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639D961-5DD5-0042-91A7-0FC52AD07D1A}"/>
              </a:ext>
            </a:extLst>
          </p:cNvPr>
          <p:cNvSpPr/>
          <p:nvPr/>
        </p:nvSpPr>
        <p:spPr>
          <a:xfrm>
            <a:off x="4069974" y="3039035"/>
            <a:ext cx="2483226" cy="914401"/>
          </a:xfrm>
          <a:prstGeom prst="wedgeRoundRectCallout">
            <a:avLst>
              <a:gd name="adj1" fmla="val -78658"/>
              <a:gd name="adj2" fmla="val -1693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Collection of all weights and biases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2077367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A4382-EDCA-0B49-A66B-14EE8166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2EF6C-A24F-B643-BFCF-D8B08E7E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E4B70BBB-0B98-EC4E-90EA-5A3A0EB2EA07}"/>
              </a:ext>
            </a:extLst>
          </p:cNvPr>
          <p:cNvSpPr txBox="1"/>
          <p:nvPr/>
        </p:nvSpPr>
        <p:spPr>
          <a:xfrm>
            <a:off x="3582146" y="2144313"/>
            <a:ext cx="398183" cy="43927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8A97E04-9BEC-2549-A4C7-64ED87E331CC}"/>
              </a:ext>
            </a:extLst>
          </p:cNvPr>
          <p:cNvSpPr/>
          <p:nvPr/>
        </p:nvSpPr>
        <p:spPr>
          <a:xfrm>
            <a:off x="4670609" y="3354549"/>
            <a:ext cx="2483226" cy="554063"/>
          </a:xfrm>
          <a:prstGeom prst="wedgeRoundRectCallout">
            <a:avLst>
              <a:gd name="adj1" fmla="val -78658"/>
              <a:gd name="adj2" fmla="val -1693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One training example</a:t>
            </a:r>
          </a:p>
        </p:txBody>
      </p:sp>
    </p:spTree>
    <p:extLst>
      <p:ext uri="{BB962C8B-B14F-4D97-AF65-F5344CB8AC3E}">
        <p14:creationId xmlns:p14="http://schemas.microsoft.com/office/powerpoint/2010/main" val="2640269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A4382-EDCA-0B49-A66B-14EE8166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2EF6C-A24F-B643-BFCF-D8B08E7E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9498313A-B35A-3841-ADF3-068D912F9868}"/>
              </a:ext>
            </a:extLst>
          </p:cNvPr>
          <p:cNvSpPr txBox="1"/>
          <p:nvPr/>
        </p:nvSpPr>
        <p:spPr>
          <a:xfrm>
            <a:off x="2479487" y="2832846"/>
            <a:ext cx="962960" cy="51098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58D2B0F-6C02-394E-A2D5-82F7D999C8F2}"/>
              </a:ext>
            </a:extLst>
          </p:cNvPr>
          <p:cNvSpPr/>
          <p:nvPr/>
        </p:nvSpPr>
        <p:spPr>
          <a:xfrm>
            <a:off x="3675526" y="4231341"/>
            <a:ext cx="3263156" cy="1201272"/>
          </a:xfrm>
          <a:prstGeom prst="wedgeRoundRectCallout">
            <a:avLst>
              <a:gd name="adj1" fmla="val -64647"/>
              <a:gd name="adj2" fmla="val -11559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Partial derivative of the cost function C for each parameter (weight or bias)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80307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A4382-EDCA-0B49-A66B-14EE8166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2EF6C-A24F-B643-BFCF-D8B08E7E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F31A32ED-8055-1645-9D7C-F858DCB638B7}"/>
              </a:ext>
            </a:extLst>
          </p:cNvPr>
          <p:cNvSpPr txBox="1"/>
          <p:nvPr/>
        </p:nvSpPr>
        <p:spPr>
          <a:xfrm>
            <a:off x="2309158" y="2832847"/>
            <a:ext cx="299571" cy="44823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492380-8BDF-8348-99D4-84F2F4DE862D}"/>
              </a:ext>
            </a:extLst>
          </p:cNvPr>
          <p:cNvSpPr/>
          <p:nvPr/>
        </p:nvSpPr>
        <p:spPr>
          <a:xfrm>
            <a:off x="3487268" y="4455459"/>
            <a:ext cx="2483226" cy="914401"/>
          </a:xfrm>
          <a:prstGeom prst="wedgeRoundRectCallout">
            <a:avLst>
              <a:gd name="adj1" fmla="val -78658"/>
              <a:gd name="adj2" fmla="val -1693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 rate, which is a hyper parameter</a:t>
            </a:r>
          </a:p>
        </p:txBody>
      </p:sp>
    </p:spTree>
    <p:extLst>
      <p:ext uri="{BB962C8B-B14F-4D97-AF65-F5344CB8AC3E}">
        <p14:creationId xmlns:p14="http://schemas.microsoft.com/office/powerpoint/2010/main" val="144205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F31F-9B29-9745-9F84-9627D78B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F21C8-6DFD-1D45-BF21-EEF4DBA8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  <a:p>
            <a:pPr lvl="1"/>
            <a:r>
              <a:rPr lang="en-US" dirty="0"/>
              <a:t>Feed-forward neural networks (FFNNs) can approximate any function!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973B7-907B-8942-BA40-E3535A2F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28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33ED7-63AE-044D-8DEB-6A0E8A9A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08591-6E1A-9A48-AA81-EE1B25DDDB72}"/>
              </a:ext>
            </a:extLst>
          </p:cNvPr>
          <p:cNvSpPr txBox="1"/>
          <p:nvPr/>
        </p:nvSpPr>
        <p:spPr>
          <a:xfrm>
            <a:off x="977152" y="1434353"/>
            <a:ext cx="7503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But how do we compute these partial derivatives, especially for edges that are not directly connected to the output neurons?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8116B1E-F37C-7A43-B0BD-6C1A3073A2D5}"/>
              </a:ext>
            </a:extLst>
          </p:cNvPr>
          <p:cNvSpPr/>
          <p:nvPr/>
        </p:nvSpPr>
        <p:spPr>
          <a:xfrm>
            <a:off x="2913525" y="3388660"/>
            <a:ext cx="4536145" cy="1192306"/>
          </a:xfrm>
          <a:prstGeom prst="wedgeRoundRectCallout">
            <a:avLst>
              <a:gd name="adj1" fmla="val -20896"/>
              <a:gd name="adj2" fmla="val -761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Back-propagation</a:t>
            </a:r>
            <a:r>
              <a:rPr lang="en-US" sz="3600" dirty="0"/>
              <a:t>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48349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0D3F7-466B-6246-8385-71D95DD7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Equations of back-propagation</a:t>
            </a:r>
            <a:br>
              <a:rPr lang="en-US" sz="3600" dirty="0"/>
            </a:br>
            <a:r>
              <a:rPr lang="en-US" sz="3600" dirty="0">
                <a:solidFill>
                  <a:srgbClr val="FF0000"/>
                </a:solidFill>
              </a:rPr>
              <a:t>(only required for grad students!)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D3C58-9BA8-354D-AC10-699AF2983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C677E-FED4-4041-BB29-4F29CB94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9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62CB96-FBD1-8142-BCD3-FA346C91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Back-propagation intuition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BE56E-3664-D24F-8139-918711D6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propagate neuron contributions to the output errors </a:t>
            </a:r>
            <a:r>
              <a:rPr lang="en-US" i="1" dirty="0"/>
              <a:t>from the last layer back to the first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55291-B34A-4E4A-BA10-304AEC3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52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ACD2-5DA5-7649-8FAA-A5AA784E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E80DE-96F8-F145-BD69-7465F60FF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(</a:t>
            </a:r>
            <a:r>
              <a:rPr lang="el-GR" dirty="0"/>
              <a:t>Θ) </a:t>
            </a:r>
            <a:r>
              <a:rPr lang="en-US" dirty="0"/>
              <a:t>as </a:t>
            </a:r>
            <a:r>
              <a:rPr lang="en-US" i="1" dirty="0"/>
              <a:t>C</a:t>
            </a:r>
          </a:p>
          <a:p>
            <a:r>
              <a:rPr lang="en-US" dirty="0"/>
              <a:t>Error of neuron </a:t>
            </a:r>
            <a:r>
              <a:rPr lang="en-US" i="1" dirty="0" err="1"/>
              <a:t>i</a:t>
            </a:r>
            <a:r>
              <a:rPr lang="en-US" dirty="0"/>
              <a:t> in layer </a:t>
            </a:r>
            <a:r>
              <a:rPr lang="en-US" i="1" dirty="0"/>
              <a:t>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This is the key “knob”</a:t>
            </a:r>
          </a:p>
          <a:p>
            <a:pPr lvl="1"/>
            <a:r>
              <a:rPr lang="en-US" dirty="0"/>
              <a:t>The higher the error, the larger the parameter adjustments for this neuron</a:t>
            </a:r>
          </a:p>
          <a:p>
            <a:r>
              <a:rPr lang="en-US" i="1" dirty="0"/>
              <a:t>L</a:t>
            </a:r>
            <a:r>
              <a:rPr lang="en-US" dirty="0"/>
              <a:t>: index of the final network layer</a:t>
            </a:r>
            <a:endParaRPr lang="el-G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B6BB1-86C4-CD42-A4E5-2B00FDABD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46751-6C5B-8044-B5EC-41C0E55AA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691" y="1947956"/>
            <a:ext cx="1927038" cy="11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16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5746-9F56-2E41-8E29-EE5C27B4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99F7F-D0DF-7F4D-8EF7-E63569806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035"/>
            <a:ext cx="9144000" cy="311242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CD97908-2355-FA46-A008-0C73C0F746C1}"/>
              </a:ext>
            </a:extLst>
          </p:cNvPr>
          <p:cNvSpPr/>
          <p:nvPr/>
        </p:nvSpPr>
        <p:spPr>
          <a:xfrm>
            <a:off x="2303927" y="4518213"/>
            <a:ext cx="4536145" cy="1192306"/>
          </a:xfrm>
          <a:prstGeom prst="wedgeRoundRectCallout">
            <a:avLst>
              <a:gd name="adj1" fmla="val -20896"/>
              <a:gd name="adj2" fmla="val -761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Four equations for back-propagation</a:t>
            </a:r>
          </a:p>
        </p:txBody>
      </p:sp>
    </p:spTree>
    <p:extLst>
      <p:ext uri="{BB962C8B-B14F-4D97-AF65-F5344CB8AC3E}">
        <p14:creationId xmlns:p14="http://schemas.microsoft.com/office/powerpoint/2010/main" val="233637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E59C49-1232-5A4C-A55B-5D1E18AF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Backprop equation 1: </a:t>
            </a:r>
            <a:br>
              <a:rPr lang="en-US" sz="3600" dirty="0"/>
            </a:br>
            <a:r>
              <a:rPr lang="en-US" sz="3600" dirty="0"/>
              <a:t>Error of a neuron in the final 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8F9F6-A04D-C547-B847-F8235382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48322-3C80-A84F-88D8-B3BE9A29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291" y="1731309"/>
            <a:ext cx="3687109" cy="12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6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2B86-3B4C-4B4F-BEAA-54383431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0E8A0-F287-5B41-AF57-F46DB76E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33E80-0E15-8641-909A-31C3F2A8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9" y="1521385"/>
            <a:ext cx="3824194" cy="25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15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2B86-3B4C-4B4F-BEAA-54383431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0E8A0-F287-5B41-AF57-F46DB76E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33E80-0E15-8641-909A-31C3F2A8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9" y="1521385"/>
            <a:ext cx="3824194" cy="2522805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2DB68187-3381-B043-9B38-99695351973D}"/>
              </a:ext>
            </a:extLst>
          </p:cNvPr>
          <p:cNvSpPr txBox="1"/>
          <p:nvPr/>
        </p:nvSpPr>
        <p:spPr>
          <a:xfrm>
            <a:off x="3259417" y="1590874"/>
            <a:ext cx="1698065" cy="117922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F19F476-739D-8645-B20E-550D67FD9636}"/>
              </a:ext>
            </a:extLst>
          </p:cNvPr>
          <p:cNvSpPr/>
          <p:nvPr/>
        </p:nvSpPr>
        <p:spPr>
          <a:xfrm>
            <a:off x="5065055" y="3971365"/>
            <a:ext cx="3155579" cy="1667435"/>
          </a:xfrm>
          <a:prstGeom prst="wedgeRoundRectCallout">
            <a:avLst>
              <a:gd name="adj1" fmla="val -52806"/>
              <a:gd name="adj2" fmla="val -11502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Must loop over all </a:t>
            </a:r>
            <a:r>
              <a:rPr lang="en-US" i="1" dirty="0"/>
              <a:t>k</a:t>
            </a:r>
            <a:r>
              <a:rPr lang="en-US" dirty="0"/>
              <a:t> neurons in the last layer. However, neuron </a:t>
            </a:r>
            <a:r>
              <a:rPr lang="en-US" i="1" dirty="0" err="1"/>
              <a:t>i</a:t>
            </a:r>
            <a:r>
              <a:rPr lang="en-US" dirty="0"/>
              <a:t> impacts only its own activation, so we can ignore the others.</a:t>
            </a:r>
          </a:p>
        </p:txBody>
      </p:sp>
    </p:spTree>
    <p:extLst>
      <p:ext uri="{BB962C8B-B14F-4D97-AF65-F5344CB8AC3E}">
        <p14:creationId xmlns:p14="http://schemas.microsoft.com/office/powerpoint/2010/main" val="3508934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2B86-3B4C-4B4F-BEAA-54383431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30E8A0-F287-5B41-AF57-F46DB76E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33E80-0E15-8641-909A-31C3F2A8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489" y="1521385"/>
            <a:ext cx="3824194" cy="2522805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1EE5F89B-CAC2-084B-95EB-55B0EE75C960}"/>
              </a:ext>
            </a:extLst>
          </p:cNvPr>
          <p:cNvSpPr txBox="1"/>
          <p:nvPr/>
        </p:nvSpPr>
        <p:spPr>
          <a:xfrm>
            <a:off x="3833158" y="1521385"/>
            <a:ext cx="2343525" cy="123078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52EDDA3-9F64-2F4D-BD36-BEF10B29C3A3}"/>
              </a:ext>
            </a:extLst>
          </p:cNvPr>
          <p:cNvSpPr/>
          <p:nvPr/>
        </p:nvSpPr>
        <p:spPr>
          <a:xfrm>
            <a:off x="5665691" y="3946699"/>
            <a:ext cx="1721228" cy="670125"/>
          </a:xfrm>
          <a:prstGeom prst="wedgeRoundRectCallout">
            <a:avLst>
              <a:gd name="adj1" fmla="val -52806"/>
              <a:gd name="adj2" fmla="val -20866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Chain rule!</a:t>
            </a:r>
          </a:p>
        </p:txBody>
      </p:sp>
    </p:spTree>
    <p:extLst>
      <p:ext uri="{BB962C8B-B14F-4D97-AF65-F5344CB8AC3E}">
        <p14:creationId xmlns:p14="http://schemas.microsoft.com/office/powerpoint/2010/main" val="3883225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C4C2-6872-CF49-8540-754A3798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DA7C1-9941-D342-9326-28E60C48B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Proofs of the 4 equations of back-propagation are required just for grad students!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EA4768-D0E3-B840-AD25-589FD822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7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6CA4-3486-EE4C-A944-9622407D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non-linear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F9C83-80F8-C54F-A8B5-D48C3535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picture containing circle&#10;&#10;Description automatically generated">
            <a:extLst>
              <a:ext uri="{FF2B5EF4-FFF2-40B4-BE49-F238E27FC236}">
                <a16:creationId xmlns:a16="http://schemas.microsoft.com/office/drawing/2014/main" id="{5F8AE0AE-20D3-B14F-8499-C1798F9D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632" y="1468531"/>
            <a:ext cx="6060368" cy="46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58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29D3-0A48-504D-8399-363F48DD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equation 1:</a:t>
            </a:r>
            <a:br>
              <a:rPr lang="en-US" dirty="0"/>
            </a:br>
            <a:r>
              <a:rPr lang="en-US" sz="3600" dirty="0"/>
              <a:t>Binary logistic regression with MSE cost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19F8-6162-FC4F-895A-48F8F1DA9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MSE cost:</a:t>
            </a:r>
          </a:p>
          <a:p>
            <a:r>
              <a:rPr lang="en-US" dirty="0"/>
              <a:t>Derivatives we need: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5FDE3-A20C-324D-A69B-7653D030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E125D-F00B-9842-9072-E126FE36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52" y="1566146"/>
            <a:ext cx="2433171" cy="615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5619F-F285-D74B-B60F-91264DCDD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46" y="2690203"/>
            <a:ext cx="2423459" cy="616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0F283-F1F8-6D42-BFD7-518BA17AB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46" y="3351320"/>
            <a:ext cx="3875742" cy="595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FE5667-AFBA-ED4F-9481-3497E8C06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246" y="4600320"/>
            <a:ext cx="7458636" cy="428584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E3A74C1-035C-8443-9191-CC8BBCFBA33B}"/>
              </a:ext>
            </a:extLst>
          </p:cNvPr>
          <p:cNvSpPr/>
          <p:nvPr/>
        </p:nvSpPr>
        <p:spPr>
          <a:xfrm>
            <a:off x="6311151" y="5259091"/>
            <a:ext cx="1721228" cy="670125"/>
          </a:xfrm>
          <a:prstGeom prst="wedgeRoundRectCallout">
            <a:avLst>
              <a:gd name="adj1" fmla="val -22077"/>
              <a:gd name="adj2" fmla="val -8023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good “knob”</a:t>
            </a:r>
          </a:p>
        </p:txBody>
      </p:sp>
    </p:spTree>
    <p:extLst>
      <p:ext uri="{BB962C8B-B14F-4D97-AF65-F5344CB8AC3E}">
        <p14:creationId xmlns:p14="http://schemas.microsoft.com/office/powerpoint/2010/main" val="3917119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EC07-FA97-8E42-8308-4B44679E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 equation 2:</a:t>
            </a:r>
            <a:br>
              <a:rPr lang="en-US" dirty="0"/>
            </a:br>
            <a:r>
              <a:rPr lang="en-US" sz="3600" dirty="0"/>
              <a:t>Error of a neuron in an intermediate layer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4698F-B564-8D4A-B1CA-A54135BC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685EB-DC83-1641-BB66-0CA34F13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94" y="1474823"/>
            <a:ext cx="5127812" cy="14276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ADB5456-0653-9E45-B86A-A3726A17746B}"/>
              </a:ext>
            </a:extLst>
          </p:cNvPr>
          <p:cNvSpPr/>
          <p:nvPr/>
        </p:nvSpPr>
        <p:spPr>
          <a:xfrm>
            <a:off x="2644584" y="3083859"/>
            <a:ext cx="4034122" cy="663388"/>
          </a:xfrm>
          <a:prstGeom prst="wedgeRoundRectCallout">
            <a:avLst>
              <a:gd name="adj1" fmla="val -20362"/>
              <a:gd name="adj2" fmla="val -1289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Recursive back-propagation</a:t>
            </a:r>
          </a:p>
        </p:txBody>
      </p:sp>
    </p:spTree>
    <p:extLst>
      <p:ext uri="{BB962C8B-B14F-4D97-AF65-F5344CB8AC3E}">
        <p14:creationId xmlns:p14="http://schemas.microsoft.com/office/powerpoint/2010/main" val="1981863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82B4-E73C-274E-862C-36AE3D6D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helper for backprop equation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E04AA0-CF81-9B4F-98E3-782FE0AB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BD81-469D-044F-A9A4-5747E72C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63" y="1468531"/>
            <a:ext cx="5529073" cy="46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98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AC8-36E8-6C4E-B4C6-CA201871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1719B-8E93-A148-B450-D83D4AFD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1CF1A-8052-AD4F-8617-4FEF242E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02" y="1504389"/>
            <a:ext cx="3260517" cy="45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9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AC8-36E8-6C4E-B4C6-CA201871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1719B-8E93-A148-B450-D83D4AFD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1CF1A-8052-AD4F-8617-4FEF242E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02" y="1504389"/>
            <a:ext cx="3260517" cy="4554071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238228B1-A43B-4E46-B361-6CCB7371D93E}"/>
              </a:ext>
            </a:extLst>
          </p:cNvPr>
          <p:cNvSpPr txBox="1"/>
          <p:nvPr/>
        </p:nvSpPr>
        <p:spPr>
          <a:xfrm>
            <a:off x="3322166" y="2041338"/>
            <a:ext cx="1590493" cy="782544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28E1E7F-3D6B-EA4F-862F-8539E8D86351}"/>
              </a:ext>
            </a:extLst>
          </p:cNvPr>
          <p:cNvSpPr/>
          <p:nvPr/>
        </p:nvSpPr>
        <p:spPr>
          <a:xfrm>
            <a:off x="5318658" y="1504389"/>
            <a:ext cx="1969648" cy="536949"/>
          </a:xfrm>
          <a:prstGeom prst="wedgeRoundRectCallout">
            <a:avLst>
              <a:gd name="adj1" fmla="val -64513"/>
              <a:gd name="adj2" fmla="val 12728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Chain rule again</a:t>
            </a:r>
          </a:p>
        </p:txBody>
      </p:sp>
    </p:spTree>
    <p:extLst>
      <p:ext uri="{BB962C8B-B14F-4D97-AF65-F5344CB8AC3E}">
        <p14:creationId xmlns:p14="http://schemas.microsoft.com/office/powerpoint/2010/main" val="434578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AC8-36E8-6C4E-B4C6-CA201871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1719B-8E93-A148-B450-D83D4AFD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1CF1A-8052-AD4F-8617-4FEF242E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902" y="1504389"/>
            <a:ext cx="3260517" cy="4554071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0CD5CBA7-E752-F344-8ED0-9AC3B4317425}"/>
              </a:ext>
            </a:extLst>
          </p:cNvPr>
          <p:cNvSpPr txBox="1"/>
          <p:nvPr/>
        </p:nvSpPr>
        <p:spPr>
          <a:xfrm>
            <a:off x="4066238" y="3390152"/>
            <a:ext cx="998822" cy="75154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3587F11-4752-B146-9073-D4353FB42A0A}"/>
              </a:ext>
            </a:extLst>
          </p:cNvPr>
          <p:cNvSpPr/>
          <p:nvPr/>
        </p:nvSpPr>
        <p:spPr>
          <a:xfrm>
            <a:off x="5480023" y="1927412"/>
            <a:ext cx="2122048" cy="1019361"/>
          </a:xfrm>
          <a:prstGeom prst="wedgeRoundRectCallout">
            <a:avLst>
              <a:gd name="adj1" fmla="val -66203"/>
              <a:gd name="adj2" fmla="val 11321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Connections from neuron </a:t>
            </a:r>
            <a:r>
              <a:rPr lang="en-US" i="1" dirty="0"/>
              <a:t>j</a:t>
            </a:r>
            <a:r>
              <a:rPr lang="en-US" dirty="0"/>
              <a:t> to </a:t>
            </a:r>
            <a:r>
              <a:rPr lang="en-US" i="1" dirty="0"/>
              <a:t>k</a:t>
            </a:r>
            <a:r>
              <a:rPr lang="en-US" dirty="0"/>
              <a:t> can be ignored for </a:t>
            </a:r>
            <a:r>
              <a:rPr lang="en-US" i="1" dirty="0" err="1"/>
              <a:t>i</a:t>
            </a:r>
            <a:r>
              <a:rPr lang="en-US" dirty="0"/>
              <a:t> != </a:t>
            </a:r>
            <a:r>
              <a:rPr lang="en-US" i="1" dirty="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309738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DC97-AB5C-B346-9EF1-E688C018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Backprop equation 3:</a:t>
            </a:r>
            <a:br>
              <a:rPr lang="en-US" dirty="0"/>
            </a:br>
            <a:r>
              <a:rPr lang="en-US" sz="3600" dirty="0"/>
              <a:t>Update for any bias term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1431E-159D-F84E-BB9E-55AFB108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256B8-D0A7-FE4D-B048-E8BB02D3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40" y="1596838"/>
            <a:ext cx="2507129" cy="15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32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466B-F981-D849-91AB-C652D75B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for backprop equation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A7E8B9-6BF9-9242-A0AF-B95D2988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8F604-42E6-B942-B864-9C93A49D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02" y="1559106"/>
            <a:ext cx="4433152" cy="44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81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1DB6-DD30-B341-92CA-136181FBC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equation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E963B9-F4F7-8844-A973-EBCD7B81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53828-65CF-BC4D-A406-9E28FF33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03" y="1646518"/>
            <a:ext cx="2708462" cy="10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8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1835F-C222-384C-A66E-41BEEBE7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backprop equation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05BF2B-9017-E041-A01B-54B1259E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EAE8E-F33F-054C-8049-FA2624204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84" y="1586753"/>
            <a:ext cx="4276031" cy="41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6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7F31F-9B29-9745-9F84-9627D78B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F21C8-6DFD-1D45-BF21-EEF4DBA8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  <a:p>
            <a:pPr lvl="1"/>
            <a:r>
              <a:rPr lang="en-US" dirty="0"/>
              <a:t>Feed-forward neural networks (FFNNs) can approximate any function!</a:t>
            </a:r>
          </a:p>
          <a:p>
            <a:r>
              <a:rPr lang="en-US" dirty="0"/>
              <a:t>Hand-crafted features</a:t>
            </a:r>
          </a:p>
          <a:p>
            <a:pPr lvl="1"/>
            <a:r>
              <a:rPr lang="en-US" dirty="0"/>
              <a:t>We will address this limitation when we discuss word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973B7-907B-8942-BA40-E3535A2F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10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2BE5-A1C8-A34A-AD15-0F90A816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4 equations of back-propagation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501445-67D4-AE4E-B24A-C3E47056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2088E-B68B-2742-9D89-C8EEE5F1C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961" y="1455496"/>
            <a:ext cx="3097120" cy="1040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31328-8DC7-5247-852B-A0F195C25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961" y="2509291"/>
            <a:ext cx="3905437" cy="1087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43CD5-0548-B94D-BD43-C895BDD04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961" y="3610164"/>
            <a:ext cx="1664261" cy="996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FA8C1-5F5E-E24A-A1B8-A4A5A1AB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961" y="4691624"/>
            <a:ext cx="2475379" cy="10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4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6D623-AAE1-5042-8873-4AFAAA20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Drawbacks of feed-forward neural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211C9-1149-AE43-BAB2-1EF75E70B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Back-propagation is slow, especially for networks with &gt;&gt; parameters.</a:t>
            </a:r>
          </a:p>
          <a:p>
            <a:pPr lvl="1"/>
            <a:r>
              <a:rPr lang="en-US" dirty="0"/>
              <a:t>The brain probably does not learn using back-propagation (e.g., if it did, our vision would regularly black out during updates)</a:t>
            </a:r>
          </a:p>
          <a:p>
            <a:r>
              <a:rPr lang="en-US" dirty="0"/>
              <a:t>FFNNs are very powerful classifiers (i.e., can learn any function), but this can lead to overfitting (i.e., “hallucinating” a classifier)</a:t>
            </a:r>
          </a:p>
          <a:p>
            <a:r>
              <a:rPr lang="en-US" dirty="0"/>
              <a:t>So far, we discussed FFNNs that rely on hand-crafted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A7FDE1-158F-E14D-9B97-BD0494A5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04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away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of feed-forward neural networks (FFNNs)</a:t>
            </a:r>
          </a:p>
          <a:p>
            <a:r>
              <a:rPr lang="en-US" dirty="0"/>
              <a:t>Learning algorithm for FFNNs</a:t>
            </a:r>
          </a:p>
          <a:p>
            <a:r>
              <a:rPr lang="en-US" dirty="0"/>
              <a:t>Equations of back-propagation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0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21B5-5843-624D-AE74-BBBB73F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perceptron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8F596-1141-6F49-A4BE-098E8B18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4" name="Google Shape;348;p57">
            <a:extLst>
              <a:ext uri="{FF2B5EF4-FFF2-40B4-BE49-F238E27FC236}">
                <a16:creationId xmlns:a16="http://schemas.microsoft.com/office/drawing/2014/main" id="{1237840E-4B78-E347-801A-777F04F8C7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438497"/>
            <a:ext cx="9144001" cy="4184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354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F7CD-4A16-5641-A8FE-85A77736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FFNN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D28A6-ABAE-964B-AE20-2DE34DA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B3DD4D-D8E8-0349-8B08-62D35424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6" y="1367491"/>
            <a:ext cx="6678208" cy="49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6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F7CD-4A16-5641-A8FE-85A77736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layer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D28A6-ABAE-964B-AE20-2DE34DA6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B3DD4D-D8E8-0349-8B08-62D35424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96" y="1367491"/>
            <a:ext cx="6678208" cy="4988859"/>
          </a:xfrm>
          <a:prstGeom prst="rect">
            <a:avLst/>
          </a:prstGeom>
        </p:spPr>
      </p:pic>
      <p:sp>
        <p:nvSpPr>
          <p:cNvPr id="6" name="Google Shape;1579;p219">
            <a:extLst>
              <a:ext uri="{FF2B5EF4-FFF2-40B4-BE49-F238E27FC236}">
                <a16:creationId xmlns:a16="http://schemas.microsoft.com/office/drawing/2014/main" id="{60B46167-9382-2E4E-9811-81E8987AF1F3}"/>
              </a:ext>
            </a:extLst>
          </p:cNvPr>
          <p:cNvSpPr txBox="1"/>
          <p:nvPr/>
        </p:nvSpPr>
        <p:spPr>
          <a:xfrm>
            <a:off x="1704430" y="2931426"/>
            <a:ext cx="729487" cy="2245692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07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25380</TotalTime>
  <Words>1013</Words>
  <Application>Microsoft Macintosh PowerPoint</Application>
  <PresentationFormat>On-screen Show (4:3)</PresentationFormat>
  <Paragraphs>190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Deep Learning for Natural Language Processing DLNLP 5: Feed Forward Neural Networks</vt:lpstr>
      <vt:lpstr>Overview</vt:lpstr>
      <vt:lpstr>Architecture</vt:lpstr>
      <vt:lpstr>Drawbacks of logistic regression</vt:lpstr>
      <vt:lpstr>Example of non-linear classifier</vt:lpstr>
      <vt:lpstr>Drawbacks of logistic regression</vt:lpstr>
      <vt:lpstr>Reminder: perceptron</vt:lpstr>
      <vt:lpstr>FFNN architecture</vt:lpstr>
      <vt:lpstr>Input layer</vt:lpstr>
      <vt:lpstr>Input layer</vt:lpstr>
      <vt:lpstr>Intermediate layers</vt:lpstr>
      <vt:lpstr>Intermediate layers</vt:lpstr>
      <vt:lpstr>Intermediate layers</vt:lpstr>
      <vt:lpstr>Intermediate layers</vt:lpstr>
      <vt:lpstr>Intermediate layers</vt:lpstr>
      <vt:lpstr>Intermediate layers</vt:lpstr>
      <vt:lpstr>Output layer</vt:lpstr>
      <vt:lpstr>Output layer</vt:lpstr>
      <vt:lpstr>FFNNs can be linear functions  (when f is a pass-through function: f(x) = x)</vt:lpstr>
      <vt:lpstr>FFNNs can be linear functions  (when f is a pass-through function: f(x) = x)</vt:lpstr>
      <vt:lpstr>Tensor notation</vt:lpstr>
      <vt:lpstr>Tensor notation</vt:lpstr>
      <vt:lpstr>Tensor notation</vt:lpstr>
      <vt:lpstr>FFNNs are generalizations of the perceptron and LR</vt:lpstr>
      <vt:lpstr>Learning algorithm</vt:lpstr>
      <vt:lpstr>Learning algorithm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Equations of back-propagation (only required for grad students!) </vt:lpstr>
      <vt:lpstr>Back-propagation intuition</vt:lpstr>
      <vt:lpstr>Notations</vt:lpstr>
      <vt:lpstr>PowerPoint Presentation</vt:lpstr>
      <vt:lpstr>Backprop equation 1:  Error of a neuron in the final layer</vt:lpstr>
      <vt:lpstr>Proof of backprop equation 1</vt:lpstr>
      <vt:lpstr>Proof of backprop equation 1</vt:lpstr>
      <vt:lpstr>Proof of backprop equation 1</vt:lpstr>
      <vt:lpstr>Note</vt:lpstr>
      <vt:lpstr>Example of equation 1: Binary logistic regression with MSE cost</vt:lpstr>
      <vt:lpstr>Backprop equation 2: Error of a neuron in an intermediate layer</vt:lpstr>
      <vt:lpstr>Visual helper for backprop equation 2</vt:lpstr>
      <vt:lpstr>Proof of backprop equation 2</vt:lpstr>
      <vt:lpstr>Proof of backprop equation 2</vt:lpstr>
      <vt:lpstr>Proof of backprop equation 2</vt:lpstr>
      <vt:lpstr>Backprop equation 3: Update for any bias term</vt:lpstr>
      <vt:lpstr>Proof for backprop equation 3</vt:lpstr>
      <vt:lpstr>Backprop equation 4</vt:lpstr>
      <vt:lpstr>Proof of backprop equation 4</vt:lpstr>
      <vt:lpstr>The 4 equations of back-propagation</vt:lpstr>
      <vt:lpstr>Drawbacks of feed-forward neural networks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2020</cp:revision>
  <dcterms:created xsi:type="dcterms:W3CDTF">2013-07-26T18:41:15Z</dcterms:created>
  <dcterms:modified xsi:type="dcterms:W3CDTF">2023-05-18T12:26:59Z</dcterms:modified>
</cp:coreProperties>
</file>